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8" r:id="rId1"/>
  </p:sldMasterIdLst>
  <p:notesMasterIdLst>
    <p:notesMasterId r:id="rId15"/>
  </p:notesMasterIdLst>
  <p:handoutMasterIdLst>
    <p:handoutMasterId r:id="rId16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76"/>
  </p:normalViewPr>
  <p:slideViewPr>
    <p:cSldViewPr snapToGrid="0" snapToObjects="1">
      <p:cViewPr varScale="1">
        <p:scale>
          <a:sx n="106" d="100"/>
          <a:sy n="106" d="100"/>
        </p:scale>
        <p:origin x="79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5" d="100"/>
          <a:sy n="85" d="100"/>
        </p:scale>
        <p:origin x="3928" y="16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handoutMaster" Target="handoutMasters/handout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2543D0-942D-8640-A9FC-25336BCF82C3}" type="datetimeFigureOut">
              <a:rPr lang="en-US" smtClean="0"/>
              <a:t>12/5/17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ED2BBB-98CC-3144-92F8-BCAA42DD4C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63483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989770-AAF5-8D4B-AFDD-7BBAFE70ECEE}" type="datetimeFigureOut">
              <a:rPr lang="en-US" smtClean="0"/>
              <a:t>12/5/17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EE7FBF-3B9D-B24C-AF60-E23E900E3D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8262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12/5/17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12/5/17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12/5/17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12/5/17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12/5/17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12/5/17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12/5/17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12/5/17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12/5/17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12/5/17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12/5/17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12/5/17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12/5/17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image" Target="../media/image4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48A87A34-81AB-432B-8DAE-1953F412C126}" type="datetimeFigureOut">
              <a:rPr lang="en-US" smtClean="0"/>
              <a:pPr/>
              <a:t>12/5/17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49196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  <p:sldLayoutId id="2147483720" r:id="rId12"/>
    <p:sldLayoutId id="2147483721" r:id="rId13"/>
    <p:sldLayoutId id="2147483722" r:id="rId14"/>
    <p:sldLayoutId id="2147483723" r:id="rId15"/>
    <p:sldLayoutId id="2147483724" r:id="rId16"/>
    <p:sldLayoutId id="2147483725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>
                <a:latin typeface="Calibri" charset="0"/>
                <a:ea typeface="Calibri" charset="0"/>
                <a:cs typeface="Calibri" charset="0"/>
              </a:rPr>
              <a:t>Predicting Conversion of a search to a booking by a travel enthusiast </a:t>
            </a:r>
            <a:endParaRPr lang="en-US" sz="40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1449870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By Vamsi Krishna </a:t>
            </a:r>
            <a:r>
              <a:rPr lang="en-US" dirty="0" err="1" smtClean="0">
                <a:latin typeface="Calibri" charset="0"/>
                <a:ea typeface="Calibri" charset="0"/>
                <a:cs typeface="Calibri" charset="0"/>
              </a:rPr>
              <a:t>Teegavarapu</a:t>
            </a:r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 </a:t>
            </a:r>
          </a:p>
          <a:p>
            <a:r>
              <a:rPr lang="en-US" sz="1100" dirty="0" smtClean="0">
                <a:latin typeface="Calibri" charset="0"/>
                <a:ea typeface="Calibri" charset="0"/>
                <a:cs typeface="Calibri" charset="0"/>
              </a:rPr>
              <a:t>Credits: </a:t>
            </a:r>
            <a:r>
              <a:rPr lang="en-US" sz="1100" dirty="0" err="1" smtClean="0">
                <a:latin typeface="Calibri" charset="0"/>
                <a:ea typeface="Calibri" charset="0"/>
                <a:cs typeface="Calibri" charset="0"/>
              </a:rPr>
              <a:t>Kaggle</a:t>
            </a:r>
            <a:r>
              <a:rPr lang="en-US" sz="1100" dirty="0" smtClean="0">
                <a:latin typeface="Calibri" charset="0"/>
                <a:ea typeface="Calibri" charset="0"/>
                <a:cs typeface="Calibri" charset="0"/>
              </a:rPr>
              <a:t> for the data set , SRI KANAJAN for the incredible support</a:t>
            </a:r>
            <a:endParaRPr lang="en-US" sz="1100" dirty="0"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5214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6409" y="384165"/>
            <a:ext cx="9603275" cy="1049235"/>
          </a:xfrm>
        </p:spPr>
        <p:txBody>
          <a:bodyPr>
            <a:normAutofit/>
          </a:bodyPr>
          <a:lstStyle/>
          <a:p>
            <a:r>
              <a:rPr lang="en-US" sz="3600" dirty="0" smtClean="0">
                <a:latin typeface="Calibri" charset="0"/>
                <a:ea typeface="Calibri" charset="0"/>
                <a:cs typeface="Calibri" charset="0"/>
              </a:rPr>
              <a:t>Other Results</a:t>
            </a:r>
            <a:endParaRPr lang="en-US" sz="3600" dirty="0"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17608" y="1732214"/>
            <a:ext cx="6362700" cy="43561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817161" y="1433400"/>
            <a:ext cx="583354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latin typeface="Calibri" charset="0"/>
                <a:ea typeface="Calibri" charset="0"/>
                <a:cs typeface="Calibri" charset="0"/>
              </a:rPr>
              <a:t>Segmenting customer based on type of travel to improve model</a:t>
            </a:r>
            <a:endParaRPr lang="en-US" sz="1600" b="1" dirty="0"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2974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6409" y="384165"/>
            <a:ext cx="9603275" cy="1049235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Calibri" charset="0"/>
                <a:ea typeface="Calibri" charset="0"/>
                <a:cs typeface="Calibri" charset="0"/>
              </a:rPr>
              <a:t>Other Results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25430" y="1143000"/>
            <a:ext cx="5315911" cy="5149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536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6409" y="384165"/>
            <a:ext cx="9603275" cy="1049235"/>
          </a:xfrm>
        </p:spPr>
        <p:txBody>
          <a:bodyPr>
            <a:normAutofit/>
          </a:bodyPr>
          <a:lstStyle/>
          <a:p>
            <a:r>
              <a:rPr lang="en-US" sz="3600" dirty="0" smtClean="0">
                <a:latin typeface="Calibri" charset="0"/>
                <a:ea typeface="Calibri" charset="0"/>
                <a:cs typeface="Calibri" charset="0"/>
              </a:rPr>
              <a:t>Confusion Matrix from the model</a:t>
            </a:r>
            <a:endParaRPr lang="en-US" sz="3600" dirty="0"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04496" y="1672055"/>
            <a:ext cx="6007100" cy="435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03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6409" y="384165"/>
            <a:ext cx="9603275" cy="1049235"/>
          </a:xfrm>
        </p:spPr>
        <p:txBody>
          <a:bodyPr>
            <a:normAutofit/>
          </a:bodyPr>
          <a:lstStyle/>
          <a:p>
            <a:r>
              <a:rPr lang="en-US" sz="3600" dirty="0" err="1" smtClean="0">
                <a:latin typeface="Calibri" charset="0"/>
                <a:ea typeface="Calibri" charset="0"/>
                <a:cs typeface="Calibri" charset="0"/>
              </a:rPr>
              <a:t>RoC</a:t>
            </a:r>
            <a:r>
              <a:rPr lang="en-US" sz="3600" dirty="0" smtClean="0">
                <a:latin typeface="Calibri" charset="0"/>
                <a:ea typeface="Calibri" charset="0"/>
                <a:cs typeface="Calibri" charset="0"/>
              </a:rPr>
              <a:t> Curve</a:t>
            </a:r>
            <a:endParaRPr lang="en-US" sz="3600" dirty="0"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668671" y="1433400"/>
            <a:ext cx="6108700" cy="417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7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5934" y="385200"/>
            <a:ext cx="9603275" cy="1049235"/>
          </a:xfrm>
        </p:spPr>
        <p:txBody>
          <a:bodyPr>
            <a:normAutofit/>
          </a:bodyPr>
          <a:lstStyle/>
          <a:p>
            <a:r>
              <a:rPr lang="en-US" sz="3600" dirty="0" smtClean="0">
                <a:latin typeface="Calibri" charset="0"/>
                <a:ea typeface="Calibri" charset="0"/>
                <a:cs typeface="Calibri" charset="0"/>
              </a:rPr>
              <a:t>Hypothesis</a:t>
            </a:r>
            <a:endParaRPr lang="en-US" sz="36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51576" y="1390986"/>
            <a:ext cx="9603275" cy="3450613"/>
          </a:xfrm>
        </p:spPr>
        <p:txBody>
          <a:bodyPr>
            <a:normAutofit/>
          </a:bodyPr>
          <a:lstStyle/>
          <a:p>
            <a:r>
              <a:rPr lang="en-US" sz="2000" dirty="0" smtClean="0">
                <a:latin typeface="Calibri" charset="0"/>
                <a:ea typeface="Calibri" charset="0"/>
                <a:cs typeface="Calibri" charset="0"/>
              </a:rPr>
              <a:t>The Hypothesis for the problem at hand is that we would be able to predict based on conversion of a search into booking by using search parameters. </a:t>
            </a:r>
          </a:p>
          <a:p>
            <a:endParaRPr lang="en-US" sz="2000" dirty="0">
              <a:latin typeface="Calibri" charset="0"/>
              <a:ea typeface="Calibri" charset="0"/>
              <a:cs typeface="Calibri" charset="0"/>
            </a:endParaRPr>
          </a:p>
          <a:p>
            <a:endParaRPr lang="en-US" sz="2000" dirty="0"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</a:blip>
          <a:stretch>
            <a:fillRect/>
          </a:stretch>
        </p:blipFill>
        <p:spPr>
          <a:xfrm>
            <a:off x="3758367" y="2687627"/>
            <a:ext cx="4184082" cy="279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474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4062" y="329648"/>
            <a:ext cx="9603275" cy="1049235"/>
          </a:xfrm>
        </p:spPr>
        <p:txBody>
          <a:bodyPr>
            <a:normAutofit/>
          </a:bodyPr>
          <a:lstStyle/>
          <a:p>
            <a:r>
              <a:rPr lang="en-US" sz="3600" dirty="0" smtClean="0">
                <a:latin typeface="Calibri" charset="0"/>
                <a:ea typeface="Calibri" charset="0"/>
                <a:cs typeface="Calibri" charset="0"/>
              </a:rPr>
              <a:t>DATA Exploration</a:t>
            </a:r>
            <a:endParaRPr lang="en-US" sz="3600" dirty="0"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5419" y="1602595"/>
            <a:ext cx="9975592" cy="445004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265419" y="1233263"/>
            <a:ext cx="6096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 smtClean="0">
                <a:latin typeface="Calibri" charset="0"/>
                <a:ea typeface="Calibri" charset="0"/>
                <a:cs typeface="Calibri" charset="0"/>
              </a:rPr>
              <a:t>Quick view of the features available in the dataset</a:t>
            </a:r>
            <a:endParaRPr lang="en-US" sz="16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699921" y="754895"/>
            <a:ext cx="7098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mtClean="0">
                <a:latin typeface="Calibri" charset="0"/>
                <a:ea typeface="Calibri" charset="0"/>
                <a:cs typeface="Calibri" charset="0"/>
              </a:rPr>
              <a:t>1.1</a:t>
            </a:r>
            <a:endParaRPr lang="en-US" sz="1400" dirty="0"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9896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4110" y="384165"/>
            <a:ext cx="9603275" cy="1049235"/>
          </a:xfrm>
        </p:spPr>
        <p:txBody>
          <a:bodyPr>
            <a:normAutofit/>
          </a:bodyPr>
          <a:lstStyle/>
          <a:p>
            <a:r>
              <a:rPr lang="en-US" sz="3600" dirty="0" smtClean="0">
                <a:latin typeface="Calibri" charset="0"/>
                <a:ea typeface="Calibri" charset="0"/>
                <a:cs typeface="Calibri" charset="0"/>
              </a:rPr>
              <a:t>DATA Exploration</a:t>
            </a:r>
            <a:endParaRPr lang="en-US" sz="36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451577" y="1294168"/>
            <a:ext cx="924834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latin typeface="Calibri" charset="0"/>
                <a:ea typeface="Calibri" charset="0"/>
                <a:cs typeface="Calibri" charset="0"/>
              </a:rPr>
              <a:t>Exploring the dataset to evaluate which variables can be influence search and conversions</a:t>
            </a:r>
            <a:endParaRPr lang="en-US" sz="16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699921" y="754895"/>
            <a:ext cx="7098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alibri" charset="0"/>
                <a:ea typeface="Calibri" charset="0"/>
                <a:cs typeface="Calibri" charset="0"/>
              </a:rPr>
              <a:t>1.2</a:t>
            </a:r>
            <a:endParaRPr lang="en-US" sz="1400" dirty="0"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091825" y="1664896"/>
            <a:ext cx="6426175" cy="4053751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451577" y="5705318"/>
            <a:ext cx="924834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i="1" dirty="0" smtClean="0">
                <a:latin typeface="Calibri" charset="0"/>
                <a:ea typeface="Calibri" charset="0"/>
                <a:cs typeface="Calibri" charset="0"/>
              </a:rPr>
              <a:t>Continent 2 has the most preferred destination i.e., most search destinations are in continent 2</a:t>
            </a:r>
            <a:endParaRPr lang="en-US" sz="1600" b="1" i="1" dirty="0"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4602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4110" y="365745"/>
            <a:ext cx="9603275" cy="1049235"/>
          </a:xfrm>
        </p:spPr>
        <p:txBody>
          <a:bodyPr>
            <a:normAutofit/>
          </a:bodyPr>
          <a:lstStyle/>
          <a:p>
            <a:r>
              <a:rPr lang="en-US" sz="3600" dirty="0" smtClean="0">
                <a:latin typeface="Calibri" charset="0"/>
                <a:ea typeface="Calibri" charset="0"/>
                <a:cs typeface="Calibri" charset="0"/>
              </a:rPr>
              <a:t>DATA Exploration</a:t>
            </a:r>
            <a:endParaRPr lang="en-US" sz="36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699921" y="754895"/>
            <a:ext cx="7098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alibri" charset="0"/>
                <a:ea typeface="Calibri" charset="0"/>
                <a:cs typeface="Calibri" charset="0"/>
              </a:rPr>
              <a:t>1.3</a:t>
            </a:r>
            <a:endParaRPr lang="en-US" sz="14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161441" y="5707668"/>
            <a:ext cx="924834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i="1" dirty="0" smtClean="0">
                <a:latin typeface="Calibri" charset="0"/>
                <a:ea typeface="Calibri" charset="0"/>
                <a:cs typeface="Calibri" charset="0"/>
              </a:rPr>
              <a:t>Most user who intend to travel are </a:t>
            </a:r>
            <a:r>
              <a:rPr lang="en-US" sz="1600" b="1" i="1" smtClean="0">
                <a:latin typeface="Calibri" charset="0"/>
                <a:ea typeface="Calibri" charset="0"/>
                <a:cs typeface="Calibri" charset="0"/>
              </a:rPr>
              <a:t>from continent 3</a:t>
            </a:r>
            <a:endParaRPr lang="en-US" sz="1600" b="1" i="1" dirty="0"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019634" y="1393290"/>
            <a:ext cx="6835607" cy="4312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82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578" y="347319"/>
            <a:ext cx="9603275" cy="1049235"/>
          </a:xfrm>
        </p:spPr>
        <p:txBody>
          <a:bodyPr>
            <a:normAutofit/>
          </a:bodyPr>
          <a:lstStyle/>
          <a:p>
            <a:r>
              <a:rPr lang="en-US" sz="3600" dirty="0" smtClean="0">
                <a:latin typeface="Calibri" charset="0"/>
                <a:ea typeface="Calibri" charset="0"/>
                <a:cs typeface="Calibri" charset="0"/>
              </a:rPr>
              <a:t>DATA Exploration</a:t>
            </a:r>
            <a:endParaRPr lang="en-US" sz="36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699921" y="754895"/>
            <a:ext cx="7098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alibri" charset="0"/>
                <a:ea typeface="Calibri" charset="0"/>
                <a:cs typeface="Calibri" charset="0"/>
              </a:rPr>
              <a:t>1.3</a:t>
            </a:r>
            <a:endParaRPr lang="en-US" sz="1400" dirty="0"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00898" y="1721406"/>
            <a:ext cx="6549973" cy="4131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832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6409" y="384165"/>
            <a:ext cx="9603275" cy="1049235"/>
          </a:xfrm>
        </p:spPr>
        <p:txBody>
          <a:bodyPr>
            <a:normAutofit/>
          </a:bodyPr>
          <a:lstStyle/>
          <a:p>
            <a:r>
              <a:rPr lang="en-US" sz="3600" dirty="0" smtClean="0">
                <a:latin typeface="Calibri" charset="0"/>
                <a:ea typeface="Calibri" charset="0"/>
                <a:cs typeface="Calibri" charset="0"/>
              </a:rPr>
              <a:t>DATA Exploration</a:t>
            </a:r>
            <a:endParaRPr lang="en-US" sz="36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699921" y="754895"/>
            <a:ext cx="7098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alibri" charset="0"/>
                <a:ea typeface="Calibri" charset="0"/>
                <a:cs typeface="Calibri" charset="0"/>
              </a:rPr>
              <a:t>1.4</a:t>
            </a:r>
            <a:endParaRPr lang="en-US" sz="1400" dirty="0"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122039" y="1660356"/>
            <a:ext cx="5372014" cy="451184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626035" y="1291024"/>
            <a:ext cx="924834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latin typeface="Calibri" charset="0"/>
                <a:ea typeface="Calibri" charset="0"/>
                <a:cs typeface="Calibri" charset="0"/>
              </a:rPr>
              <a:t>Hotels in continent 4 have higher median hotel nights* compared to others</a:t>
            </a:r>
            <a:endParaRPr lang="en-US" sz="16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626034" y="5987533"/>
            <a:ext cx="924834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b="1" i="1" smtClean="0">
                <a:latin typeface="Calibri" charset="0"/>
                <a:ea typeface="Calibri" charset="0"/>
                <a:cs typeface="Calibri" charset="0"/>
              </a:rPr>
              <a:t>* Hotel </a:t>
            </a:r>
            <a:r>
              <a:rPr lang="en-US" sz="1100" b="1" i="1" dirty="0" smtClean="0">
                <a:latin typeface="Calibri" charset="0"/>
                <a:ea typeface="Calibri" charset="0"/>
                <a:cs typeface="Calibri" charset="0"/>
              </a:rPr>
              <a:t>nights is defined as search end date </a:t>
            </a:r>
            <a:r>
              <a:rPr lang="mr-IN" sz="1100" b="1" i="1" dirty="0" smtClean="0">
                <a:latin typeface="Calibri" charset="0"/>
                <a:ea typeface="Calibri" charset="0"/>
                <a:cs typeface="Calibri" charset="0"/>
              </a:rPr>
              <a:t>–</a:t>
            </a:r>
            <a:r>
              <a:rPr lang="en-US" sz="1100" b="1" i="1" dirty="0" smtClean="0">
                <a:latin typeface="Calibri" charset="0"/>
                <a:ea typeface="Calibri" charset="0"/>
                <a:cs typeface="Calibri" charset="0"/>
              </a:rPr>
              <a:t> search start date</a:t>
            </a:r>
            <a:endParaRPr lang="en-US" sz="1100" b="1" i="1" dirty="0"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1450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6409" y="384165"/>
            <a:ext cx="9603275" cy="1049235"/>
          </a:xfrm>
        </p:spPr>
        <p:txBody>
          <a:bodyPr>
            <a:normAutofit/>
          </a:bodyPr>
          <a:lstStyle/>
          <a:p>
            <a:r>
              <a:rPr lang="en-US" sz="3600" dirty="0" smtClean="0">
                <a:latin typeface="Calibri" charset="0"/>
                <a:ea typeface="Calibri" charset="0"/>
                <a:cs typeface="Calibri" charset="0"/>
              </a:rPr>
              <a:t>DATA Exploration</a:t>
            </a:r>
            <a:endParaRPr lang="en-US" sz="36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699921" y="754895"/>
            <a:ext cx="7098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alibri" charset="0"/>
                <a:ea typeface="Calibri" charset="0"/>
                <a:cs typeface="Calibri" charset="0"/>
              </a:rPr>
              <a:t>1.5</a:t>
            </a:r>
            <a:endParaRPr lang="en-US" sz="14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817162" y="1433400"/>
            <a:ext cx="458226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latin typeface="Calibri" charset="0"/>
                <a:ea typeface="Calibri" charset="0"/>
                <a:cs typeface="Calibri" charset="0"/>
              </a:rPr>
              <a:t>Most users search/book for their trip </a:t>
            </a:r>
            <a:r>
              <a:rPr lang="en-US" sz="1600" smtClean="0">
                <a:latin typeface="Calibri" charset="0"/>
                <a:ea typeface="Calibri" charset="0"/>
                <a:cs typeface="Calibri" charset="0"/>
              </a:rPr>
              <a:t>via Desktops</a:t>
            </a:r>
            <a:endParaRPr lang="en-US" sz="1600" dirty="0"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284328" y="1857930"/>
            <a:ext cx="6558882" cy="4137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126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6409" y="384165"/>
            <a:ext cx="9603275" cy="1049235"/>
          </a:xfrm>
        </p:spPr>
        <p:txBody>
          <a:bodyPr>
            <a:normAutofit/>
          </a:bodyPr>
          <a:lstStyle/>
          <a:p>
            <a:r>
              <a:rPr lang="en-US" sz="3600" dirty="0" smtClean="0">
                <a:latin typeface="Calibri" charset="0"/>
                <a:ea typeface="Calibri" charset="0"/>
                <a:cs typeface="Calibri" charset="0"/>
              </a:rPr>
              <a:t>DATA Exploration</a:t>
            </a:r>
            <a:endParaRPr lang="en-US" sz="36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699921" y="754895"/>
            <a:ext cx="7098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alibri" charset="0"/>
                <a:ea typeface="Calibri" charset="0"/>
                <a:cs typeface="Calibri" charset="0"/>
              </a:rPr>
              <a:t>1.6</a:t>
            </a:r>
            <a:endParaRPr lang="en-US" sz="14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817161" y="1433400"/>
            <a:ext cx="583354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latin typeface="Calibri" charset="0"/>
                <a:ea typeface="Calibri" charset="0"/>
                <a:cs typeface="Calibri" charset="0"/>
              </a:rPr>
              <a:t>Users search for destinations with </a:t>
            </a:r>
            <a:r>
              <a:rPr lang="en-US" sz="1600" b="1" smtClean="0">
                <a:latin typeface="Calibri" charset="0"/>
                <a:ea typeface="Calibri" charset="0"/>
                <a:cs typeface="Calibri" charset="0"/>
              </a:rPr>
              <a:t>median distance 1950 miles </a:t>
            </a:r>
            <a:endParaRPr lang="en-US" sz="1600" b="1" dirty="0"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223304" y="1890599"/>
            <a:ext cx="7149296" cy="4359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174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1008</TotalTime>
  <Words>192</Words>
  <Application>Microsoft Macintosh PowerPoint</Application>
  <PresentationFormat>Widescreen</PresentationFormat>
  <Paragraphs>32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Calibri</vt:lpstr>
      <vt:lpstr>Garamond</vt:lpstr>
      <vt:lpstr>Arial</vt:lpstr>
      <vt:lpstr>Organic</vt:lpstr>
      <vt:lpstr>Predicting Conversion of a search to a booking by a travel enthusiast </vt:lpstr>
      <vt:lpstr>Hypothesis</vt:lpstr>
      <vt:lpstr>DATA Exploration</vt:lpstr>
      <vt:lpstr>DATA Exploration</vt:lpstr>
      <vt:lpstr>DATA Exploration</vt:lpstr>
      <vt:lpstr>DATA Exploration</vt:lpstr>
      <vt:lpstr>DATA Exploration</vt:lpstr>
      <vt:lpstr>DATA Exploration</vt:lpstr>
      <vt:lpstr>DATA Exploration</vt:lpstr>
      <vt:lpstr>Other Results</vt:lpstr>
      <vt:lpstr>Other Results</vt:lpstr>
      <vt:lpstr>Confusion Matrix from the model</vt:lpstr>
      <vt:lpstr>RoC Curve</vt:lpstr>
    </vt:vector>
  </TitlesOfParts>
  <Company/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Predicting Conversion of a search to a booking by a travel enthusiast </dc:title>
  <dc:creator>Vamsi Krishna T</dc:creator>
  <cp:lastModifiedBy>Vamsi Krishna T</cp:lastModifiedBy>
  <cp:revision>14</cp:revision>
  <dcterms:created xsi:type="dcterms:W3CDTF">2017-12-05T09:46:34Z</dcterms:created>
  <dcterms:modified xsi:type="dcterms:W3CDTF">2017-12-06T02:34:49Z</dcterms:modified>
</cp:coreProperties>
</file>